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1" r:id="rId4"/>
    <p:sldId id="257" r:id="rId5"/>
    <p:sldId id="258" r:id="rId6"/>
    <p:sldId id="259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5819" autoAdjust="0"/>
  </p:normalViewPr>
  <p:slideViewPr>
    <p:cSldViewPr snapToGrid="0" snapToObjects="1">
      <p:cViewPr>
        <p:scale>
          <a:sx n="100" d="100"/>
          <a:sy n="100" d="100"/>
        </p:scale>
        <p:origin x="-188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4E2F2-A172-E54E-9A07-9E742647EF40}" type="datetimeFigureOut">
              <a:rPr lang="en-US" smtClean="0"/>
              <a:t>12/19/13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94B01-A46C-834B-99DF-898AD0470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70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Field Theory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basic thesis that behavior is the product of a field of interdependent determinants (social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space)</a:t>
            </a:r>
          </a:p>
          <a:p>
            <a:pPr rtl="0"/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Interaction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a system of interacting individuals – activities, interactions, sentiments</a:t>
            </a:r>
          </a:p>
          <a:p>
            <a:pPr rtl="0"/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Systems Theory 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systems 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interlocking positions and roles and systems of orientations. Inputs. outputs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psychodynamic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perspective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1961;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Ringer,2002;Smith&amp;Berg,1987)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Refers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experience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unconscious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social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processes that may arise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due to unresolved conflict.</a:t>
            </a:r>
          </a:p>
          <a:p>
            <a:pPr rtl="0"/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General Psychology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since groups are comprised of individuals, then individual theories will be helpful – motivation, learning, perception, cognitive theory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94B01-A46C-834B-99DF-898AD047007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46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December 19,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December 19,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December 19,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December 19,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December 19,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December 19,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December 19,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December 19,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December 19,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December 19,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December 19,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December 19,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Group Dynamics: MSOD 613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734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“Group Dynamics is a field of inquiry dedicated to advancing knowledge about the nature of groups, the laws of their development and their interrelations with individuals, others groups, and larger institutions.”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1800" dirty="0" smtClean="0"/>
              <a:t>From Cartwright, D. &amp; Zander, A. (1968). </a:t>
            </a:r>
            <a:r>
              <a:rPr lang="en-US" sz="1800" u="sng" dirty="0" smtClean="0"/>
              <a:t>Group Dynamics</a:t>
            </a:r>
            <a:r>
              <a:rPr lang="en-US" sz="1800" dirty="0" smtClean="0"/>
              <a:t>. New York, NY: Harper &amp; Row, p. 19.</a:t>
            </a:r>
            <a:endParaRPr lang="en-US" sz="1800" u="sng" dirty="0"/>
          </a:p>
        </p:txBody>
      </p:sp>
    </p:spTree>
    <p:extLst>
      <p:ext uri="{BB962C8B-B14F-4D97-AF65-F5344CB8AC3E}">
        <p14:creationId xmlns:p14="http://schemas.microsoft.com/office/powerpoint/2010/main" val="177327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Theoretical Orientations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Field Theory (</a:t>
            </a:r>
            <a:r>
              <a:rPr lang="en-US" sz="2400" dirty="0" err="1" smtClean="0"/>
              <a:t>Lewin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Interaction Theory (Bales, </a:t>
            </a:r>
            <a:r>
              <a:rPr lang="en-US" sz="2400" dirty="0" err="1" smtClean="0"/>
              <a:t>Homans</a:t>
            </a:r>
            <a:r>
              <a:rPr lang="en-US" sz="2400" dirty="0" smtClean="0"/>
              <a:t>, Whyte)</a:t>
            </a:r>
          </a:p>
          <a:p>
            <a:r>
              <a:rPr lang="en-US" sz="2400" dirty="0" smtClean="0"/>
              <a:t>Systems Theory</a:t>
            </a:r>
          </a:p>
          <a:p>
            <a:r>
              <a:rPr lang="en-US" sz="2400" dirty="0" smtClean="0"/>
              <a:t>Psychodynamic theory (</a:t>
            </a:r>
            <a:r>
              <a:rPr lang="en-US" sz="2400" dirty="0" err="1" smtClean="0"/>
              <a:t>Bion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General Psychology (</a:t>
            </a:r>
            <a:r>
              <a:rPr lang="en-US" sz="2400" dirty="0" err="1" smtClean="0"/>
              <a:t>Festinger</a:t>
            </a:r>
            <a:r>
              <a:rPr lang="en-US" sz="2400" dirty="0" smtClean="0"/>
              <a:t>, Asch)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8758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overview of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Purpose:</a:t>
            </a:r>
          </a:p>
          <a:p>
            <a:pPr>
              <a:buFont typeface="Arial"/>
              <a:buChar char="•"/>
            </a:pPr>
            <a:r>
              <a:rPr lang="en-US" dirty="0"/>
              <a:t>T</a:t>
            </a:r>
            <a:r>
              <a:rPr lang="en-US" dirty="0" smtClean="0"/>
              <a:t>o learn about a specific component of group dynamics</a:t>
            </a:r>
          </a:p>
          <a:p>
            <a:pPr>
              <a:buFont typeface="Arial"/>
              <a:buChar char="•"/>
            </a:pPr>
            <a:r>
              <a:rPr lang="en-US" dirty="0"/>
              <a:t>T</a:t>
            </a:r>
            <a:r>
              <a:rPr lang="en-US" dirty="0" smtClean="0"/>
              <a:t>o teach others about a specific component of group dynamics</a:t>
            </a:r>
          </a:p>
          <a:p>
            <a:pPr>
              <a:buFont typeface="Arial"/>
              <a:buChar char="•"/>
            </a:pPr>
            <a:r>
              <a:rPr lang="en-US" dirty="0" smtClean="0"/>
              <a:t>To observe this dynamic in your own small group</a:t>
            </a:r>
          </a:p>
          <a:p>
            <a:pPr>
              <a:buFont typeface="Arial"/>
              <a:buChar char="•"/>
            </a:pPr>
            <a:r>
              <a:rPr lang="en-US" dirty="0" smtClean="0"/>
              <a:t>To have this learning as a resource for you in the learning group formation process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 marL="0" indent="0"/>
            <a:r>
              <a:rPr lang="en-US" dirty="0" smtClean="0"/>
              <a:t>Format: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Collection of resources available to yourselves and others in your cohort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Summary of learning in a form that allows key points to be learned by others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244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Spend time “gathering” resources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Books or Chapters in books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Articles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Key portions of assigned readings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Websites, blogs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Materials from other courses</a:t>
            </a:r>
          </a:p>
          <a:p>
            <a:pPr marL="237744" lvl="2" indent="0">
              <a:buNone/>
            </a:pPr>
            <a:endParaRPr lang="en-US" dirty="0" smtClean="0"/>
          </a:p>
          <a:p>
            <a:pPr lvl="1"/>
            <a:r>
              <a:rPr lang="en-US" b="1" dirty="0" smtClean="0"/>
              <a:t>Culling the important concepts, key authors and thinkers in the field</a:t>
            </a:r>
          </a:p>
          <a:p>
            <a:pPr lvl="1"/>
            <a:r>
              <a:rPr lang="en-US" b="1" dirty="0" smtClean="0"/>
              <a:t>Sharing the ideas you have with your small group</a:t>
            </a:r>
            <a:endParaRPr lang="en-US" dirty="0" smtClean="0"/>
          </a:p>
          <a:p>
            <a:pPr lvl="1"/>
            <a:r>
              <a:rPr lang="en-US" b="1" dirty="0" smtClean="0"/>
              <a:t>Noticing how the dynamics may have manifested in your group</a:t>
            </a:r>
          </a:p>
          <a:p>
            <a:pPr lvl="1"/>
            <a:r>
              <a:rPr lang="en-US" b="1" dirty="0" smtClean="0"/>
              <a:t>Forming your final summary </a:t>
            </a:r>
          </a:p>
          <a:p>
            <a:pPr lvl="1"/>
            <a:r>
              <a:rPr lang="en-US" b="1" dirty="0" smtClean="0"/>
              <a:t>Posting in Sakai, MSOD 613 Forums by December 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61161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FOR FINAL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Definition</a:t>
            </a:r>
          </a:p>
          <a:p>
            <a:pPr>
              <a:buFont typeface="Arial"/>
              <a:buChar char="•"/>
            </a:pPr>
            <a:r>
              <a:rPr lang="en-US" dirty="0" smtClean="0"/>
              <a:t>Themes </a:t>
            </a:r>
          </a:p>
          <a:p>
            <a:pPr>
              <a:buFont typeface="Arial"/>
              <a:buChar char="•"/>
            </a:pPr>
            <a:r>
              <a:rPr lang="en-US" dirty="0" smtClean="0"/>
              <a:t>Key authors</a:t>
            </a:r>
          </a:p>
          <a:p>
            <a:pPr>
              <a:buFont typeface="Arial"/>
              <a:buChar char="•"/>
            </a:pPr>
            <a:r>
              <a:rPr lang="en-US" dirty="0" smtClean="0"/>
              <a:t>Disagreement or consensus in research findings </a:t>
            </a:r>
          </a:p>
          <a:p>
            <a:pPr>
              <a:buFont typeface="Arial"/>
              <a:buChar char="•"/>
            </a:pPr>
            <a:r>
              <a:rPr lang="en-US" dirty="0" smtClean="0"/>
              <a:t>Application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Why is this component important in OD work?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What are elements that may influence this dynamic?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How can this component be useful or harmful?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How does it “show up”?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777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Psychological Safety &amp; 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 of each</a:t>
            </a:r>
          </a:p>
          <a:p>
            <a:r>
              <a:rPr lang="en-US" dirty="0" smtClean="0"/>
              <a:t>How are they related, how differ?</a:t>
            </a:r>
          </a:p>
          <a:p>
            <a:r>
              <a:rPr lang="en-US" dirty="0" smtClean="0"/>
              <a:t>Key authors</a:t>
            </a:r>
          </a:p>
          <a:p>
            <a:pPr>
              <a:buFont typeface="Arial"/>
              <a:buChar char="•"/>
            </a:pPr>
            <a:r>
              <a:rPr lang="en-US" dirty="0" smtClean="0"/>
              <a:t>Amy Edmonson (psychological safety)</a:t>
            </a:r>
          </a:p>
          <a:p>
            <a:pPr>
              <a:buFont typeface="Arial"/>
              <a:buChar char="•"/>
            </a:pPr>
            <a:r>
              <a:rPr lang="en-US" dirty="0" smtClean="0"/>
              <a:t>Jack Gibb (trust)</a:t>
            </a:r>
          </a:p>
          <a:p>
            <a:pPr>
              <a:buFont typeface="Arial"/>
              <a:buChar char="•"/>
            </a:pPr>
            <a:r>
              <a:rPr lang="en-US" dirty="0" smtClean="0"/>
              <a:t>Smith &amp; Berg (paradoxes of trust)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371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you might ponder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is trust “built”?</a:t>
            </a:r>
          </a:p>
          <a:p>
            <a:r>
              <a:rPr lang="en-US" dirty="0" smtClean="0"/>
              <a:t>How is psychological safety built?</a:t>
            </a:r>
          </a:p>
          <a:p>
            <a:r>
              <a:rPr lang="en-US" dirty="0" smtClean="0"/>
              <a:t>What will destroy either trust or psychological safety?</a:t>
            </a:r>
          </a:p>
          <a:p>
            <a:r>
              <a:rPr lang="en-US" dirty="0" smtClean="0"/>
              <a:t>What does either of them allow?</a:t>
            </a:r>
          </a:p>
          <a:p>
            <a:r>
              <a:rPr lang="en-US" dirty="0" smtClean="0"/>
              <a:t>What do studies show?</a:t>
            </a:r>
          </a:p>
          <a:p>
            <a:r>
              <a:rPr lang="en-US" dirty="0" smtClean="0"/>
              <a:t>What other concepts are related? Or closely akin but not the same?</a:t>
            </a:r>
          </a:p>
          <a:p>
            <a:r>
              <a:rPr lang="en-US" dirty="0" smtClean="0"/>
              <a:t>Are there factors that influence trust? Type of Group? Gender? Race?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7367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281</TotalTime>
  <Words>517</Words>
  <Application>Microsoft Macintosh PowerPoint</Application>
  <PresentationFormat>On-screen Show (4:3)</PresentationFormat>
  <Paragraphs>66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Group Dynamics: MSOD 613</vt:lpstr>
      <vt:lpstr>Group Dynamics</vt:lpstr>
      <vt:lpstr>Some Theoretical Orientations</vt:lpstr>
      <vt:lpstr>General overview of Assignment</vt:lpstr>
      <vt:lpstr>process</vt:lpstr>
      <vt:lpstr>IMPORTANT FOR FINAL SUMMARY</vt:lpstr>
      <vt:lpstr>Psychological Safety &amp; Trust</vt:lpstr>
      <vt:lpstr>Questions you might ponder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Groups for MSOD 613</dc:title>
  <dc:creator>Ann Feyerherm</dc:creator>
  <cp:lastModifiedBy>Bryan Clifton</cp:lastModifiedBy>
  <cp:revision>15</cp:revision>
  <dcterms:created xsi:type="dcterms:W3CDTF">2013-12-03T21:01:24Z</dcterms:created>
  <dcterms:modified xsi:type="dcterms:W3CDTF">2013-12-20T04:18:24Z</dcterms:modified>
</cp:coreProperties>
</file>